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Default Extension="bin" ContentType="application/vnd.openxmlformats-officedocument.oleObject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Default Extension="wdp" ContentType="image/vnd.ms-photo"/>
  <Override PartName="/ppt/slideLayouts/slideLayout10.xml" ContentType="application/vnd.openxmlformats-officedocument.presentationml.slideLayout+xml"/>
  <Default Extension="vml" ContentType="application/vnd.openxmlformats-officedocument.vmlDrawing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30" r:id="rId1"/>
  </p:sldMasterIdLst>
  <p:sldIdLst>
    <p:sldId id="340" r:id="rId2"/>
    <p:sldId id="337" r:id="rId3"/>
    <p:sldId id="341" r:id="rId4"/>
    <p:sldId id="347" r:id="rId5"/>
    <p:sldId id="345" r:id="rId6"/>
    <p:sldId id="344" r:id="rId7"/>
    <p:sldId id="343" r:id="rId8"/>
    <p:sldId id="346" r:id="rId9"/>
    <p:sldId id="342" r:id="rId10"/>
    <p:sldId id="352" r:id="rId11"/>
    <p:sldId id="348" r:id="rId12"/>
    <p:sldId id="349" r:id="rId13"/>
    <p:sldId id="353" r:id="rId14"/>
    <p:sldId id="350" r:id="rId15"/>
    <p:sldId id="354" r:id="rId16"/>
    <p:sldId id="355" r:id="rId17"/>
    <p:sldId id="356" r:id="rId18"/>
    <p:sldId id="357" r:id="rId19"/>
    <p:sldId id="351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clrMru>
    <a:srgbClr val="FFFFFF"/>
  </p:clrMru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68" d="100"/>
          <a:sy n="68" d="100"/>
        </p:scale>
        <p:origin x="-798" y="-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8028800" cy="780288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10.png"/></Relationships>
</file>

<file path=ppt/media/hdphoto1.wdp>
</file>

<file path=ppt/media/hdphoto2.wdp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3.png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_rels/slideLayout9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Relationship Id="rId5" Type="http://schemas.microsoft.com/office/2007/relationships/hdphoto" Target="../media/hdphoto1.wdp"/><Relationship Id="rId4" Type="http://schemas.openxmlformats.org/officeDocument/2006/relationships/image" Target="../media/image2.png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920834" y="1346946"/>
            <a:ext cx="10222992" cy="80683"/>
          </a:xfrm>
          <a:prstGeom prst="rect">
            <a:avLst/>
          </a:prstGeom>
          <a:blipFill dpi="0" rotWithShape="1">
            <a:blip r:embed="rId2" cstate="print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 xmlns="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tile tx="0" ty="-76200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8" name="Rectangle 7"/>
          <p:cNvSpPr/>
          <p:nvPr/>
        </p:nvSpPr>
        <p:spPr>
          <a:xfrm>
            <a:off x="920834" y="4282762"/>
            <a:ext cx="10222992" cy="80683"/>
          </a:xfrm>
          <a:prstGeom prst="rect">
            <a:avLst/>
          </a:prstGeom>
          <a:blipFill dpi="0" rotWithShape="1">
            <a:blip r:embed="rId2" cstate="print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 xmlns="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tile tx="0" ty="-7175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9" name="Rectangle 8"/>
          <p:cNvSpPr/>
          <p:nvPr/>
        </p:nvSpPr>
        <p:spPr>
          <a:xfrm>
            <a:off x="920834" y="1484779"/>
            <a:ext cx="10222992" cy="2743200"/>
          </a:xfrm>
          <a:prstGeom prst="rect">
            <a:avLst/>
          </a:prstGeom>
          <a:blipFill dpi="0" rotWithShape="1">
            <a:blip r:embed="rId2" cstate="print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 xmlns="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grpSp>
        <p:nvGrpSpPr>
          <p:cNvPr id="10" name="Group 9"/>
          <p:cNvGrpSpPr/>
          <p:nvPr/>
        </p:nvGrpSpPr>
        <p:grpSpPr>
          <a:xfrm>
            <a:off x="9649215" y="4068923"/>
            <a:ext cx="1080904" cy="1080902"/>
            <a:chOff x="9685338" y="4460675"/>
            <a:chExt cx="1080904" cy="1080902"/>
          </a:xfrm>
        </p:grpSpPr>
        <p:sp>
          <p:nvSpPr>
            <p:cNvPr id="11" name="Oval 10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 xmlns="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2" name="Oval 11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051560" y="1432223"/>
            <a:ext cx="9966960" cy="3035808"/>
          </a:xfrm>
        </p:spPr>
        <p:txBody>
          <a:bodyPr anchor="ctr">
            <a:noAutofit/>
          </a:bodyPr>
          <a:lstStyle>
            <a:lvl1pPr algn="l">
              <a:lnSpc>
                <a:spcPct val="85000"/>
              </a:lnSpc>
              <a:defRPr sz="7200" b="1" cap="none" baseline="0">
                <a:blipFill dpi="0" rotWithShape="1">
                  <a:blip r:embed="rId4"/>
                  <a:srcRect/>
                  <a:tile tx="6350" ty="-127000" sx="65000" sy="64000" flip="none" algn="tl"/>
                </a:blipFill>
              </a:defRPr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069848" y="4389120"/>
            <a:ext cx="7891272" cy="1069848"/>
          </a:xfrm>
        </p:spPr>
        <p:txBody>
          <a:bodyPr>
            <a:normAutofit/>
          </a:bodyPr>
          <a:lstStyle>
            <a:lvl1pPr marL="0" indent="0" algn="l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2000"/>
            </a:lvl3pPr>
            <a:lvl4pPr marL="1371600" indent="0" algn="ctr">
              <a:buNone/>
              <a:defRPr sz="2000"/>
            </a:lvl4pPr>
            <a:lvl5pPr marL="1828800" indent="0" algn="ctr">
              <a:buNone/>
              <a:defRPr sz="2000"/>
            </a:lvl5pPr>
            <a:lvl6pPr marL="2286000" indent="0" algn="ctr">
              <a:buNone/>
              <a:defRPr sz="2000"/>
            </a:lvl6pPr>
            <a:lvl7pPr marL="2743200" indent="0" algn="ctr">
              <a:buNone/>
              <a:defRPr sz="2000"/>
            </a:lvl7pPr>
            <a:lvl8pPr marL="3200400" indent="0" algn="ctr">
              <a:buNone/>
              <a:defRPr sz="2000"/>
            </a:lvl8pPr>
            <a:lvl9pPr marL="3657600" indent="0" algn="ctr">
              <a:buNone/>
              <a:defRPr sz="2000"/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592733" y="4289334"/>
            <a:ext cx="1193868" cy="640080"/>
          </a:xfrm>
        </p:spPr>
        <p:txBody>
          <a:bodyPr/>
          <a:lstStyle>
            <a:lvl1pPr>
              <a:defRPr sz="2800" b="1"/>
            </a:lvl1pPr>
          </a:lstStyle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69708692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009612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533400"/>
            <a:ext cx="2552700" cy="56388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066800" y="533400"/>
            <a:ext cx="7505700" cy="5638800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4085311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957672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0" y="4917989"/>
            <a:ext cx="12192000" cy="1940010"/>
          </a:xfrm>
          <a:prstGeom prst="rect">
            <a:avLst/>
          </a:prstGeom>
          <a:blipFill dpi="0" rotWithShape="1">
            <a:blip r:embed="rId2" cstate="print">
              <a:alphaModFix amt="80000"/>
              <a:lum bright="70000" contrast="-70000"/>
              <a:extLst>
                <a:ext uri="{BEBA8EAE-BF5A-486C-A8C5-ECC9F3942E4B}">
                  <a14:imgProps xmlns:a14="http://schemas.microsoft.com/office/drawing/2010/main" xmlns="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67128" y="1225296"/>
            <a:ext cx="9281160" cy="3520440"/>
          </a:xfrm>
        </p:spPr>
        <p:txBody>
          <a:bodyPr anchor="ctr">
            <a:normAutofit/>
          </a:bodyPr>
          <a:lstStyle>
            <a:lvl1pPr>
              <a:lnSpc>
                <a:spcPct val="85000"/>
              </a:lnSpc>
              <a:defRPr sz="7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165774" y="5020056"/>
            <a:ext cx="9052560" cy="1066800"/>
          </a:xfrm>
        </p:spPr>
        <p:txBody>
          <a:bodyPr anchor="t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8593667" y="6272784"/>
            <a:ext cx="2644309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82708" y="6272784"/>
            <a:ext cx="6327648" cy="365125"/>
          </a:xfrm>
        </p:spPr>
        <p:txBody>
          <a:bodyPr/>
          <a:lstStyle>
            <a:lvl1pPr>
              <a:defRPr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8" name="Group 7"/>
          <p:cNvGrpSpPr/>
          <p:nvPr/>
        </p:nvGrpSpPr>
        <p:grpSpPr>
          <a:xfrm>
            <a:off x="897399" y="2325848"/>
            <a:ext cx="1080904" cy="1080902"/>
            <a:chOff x="9685338" y="4460675"/>
            <a:chExt cx="1080904" cy="1080902"/>
          </a:xfrm>
        </p:grpSpPr>
        <p:sp>
          <p:nvSpPr>
            <p:cNvPr id="9" name="Oval 8"/>
            <p:cNvSpPr/>
            <p:nvPr/>
          </p:nvSpPr>
          <p:spPr>
            <a:xfrm>
              <a:off x="9685338" y="4460675"/>
              <a:ext cx="1080904" cy="1080902"/>
            </a:xfrm>
            <a:prstGeom prst="ellipse">
              <a:avLst/>
            </a:prstGeom>
            <a:blipFill dpi="0" rotWithShape="1">
              <a:blip r:embed="rId4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 xmlns="">
                      <a14:imgLayer r:embed="rId5">
                        <a14:imgEffect>
                          <a14:saturation sat="95000"/>
                        </a14:imgEffect>
                      </a14:imgLayer>
                    </a14:imgProps>
                  </a:ext>
                </a:extLst>
              </a:blip>
              <a:srcRect/>
              <a:tile tx="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9793429" y="4568765"/>
              <a:ext cx="864723" cy="864722"/>
            </a:xfrm>
            <a:prstGeom prst="ellipse">
              <a:avLst/>
            </a:prstGeom>
            <a:noFill/>
            <a:ln w="254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43702" y="2506133"/>
            <a:ext cx="1188298" cy="720332"/>
          </a:xfrm>
        </p:spPr>
        <p:txBody>
          <a:bodyPr/>
          <a:lstStyle>
            <a:lvl1pPr>
              <a:defRPr sz="2800"/>
            </a:lvl1pPr>
          </a:lstStyle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5864883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069848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64224" y="2194560"/>
            <a:ext cx="4754880" cy="39776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4873856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6800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069848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364224" y="2048256"/>
            <a:ext cx="4754880" cy="640080"/>
          </a:xfrm>
        </p:spPr>
        <p:txBody>
          <a:bodyPr anchor="ctr">
            <a:normAutofit/>
          </a:bodyPr>
          <a:lstStyle>
            <a:lvl1pPr marL="0" indent="0">
              <a:buNone/>
              <a:defRPr sz="2000" b="1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64224" y="2743200"/>
            <a:ext cx="4754880" cy="3291840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288981159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40916989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56422720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 cstate="print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 xmlns="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38200" y="685800"/>
            <a:ext cx="6711696" cy="5020056"/>
          </a:xfrm>
        </p:spPr>
        <p:txBody>
          <a:bodyPr/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grpSp>
        <p:nvGrpSpPr>
          <p:cNvPr id="9" name="Group 8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10" name="Oval 9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 xmlns="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1" name="Oval 10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60729343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/>
          <p:cNvSpPr/>
          <p:nvPr/>
        </p:nvSpPr>
        <p:spPr>
          <a:xfrm>
            <a:off x="8303740" y="0"/>
            <a:ext cx="3888259" cy="6857999"/>
          </a:xfrm>
          <a:prstGeom prst="rect">
            <a:avLst/>
          </a:prstGeom>
          <a:blipFill dpi="0" rotWithShape="1">
            <a:blip r:embed="rId2" cstate="print">
              <a:alphaModFix amt="60000"/>
              <a:lum bright="70000" contrast="-70000"/>
              <a:extLst>
                <a:ext uri="{BEBA8EAE-BF5A-486C-A8C5-ECC9F3942E4B}">
                  <a14:imgProps xmlns:a14="http://schemas.microsoft.com/office/drawing/2010/main" xmlns="">
                    <a14:imgLayer r:embed="rId3">
                      <a14:imgEffect>
                        <a14:sharpenSoften amount="61000"/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srcRect/>
            <a:tile tx="0" ty="-704850" sx="92000" sy="89000" flip="xy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49640" y="685800"/>
            <a:ext cx="3200400" cy="1737360"/>
          </a:xfrm>
        </p:spPr>
        <p:txBody>
          <a:bodyPr anchor="b">
            <a:normAutofit/>
          </a:bodyPr>
          <a:lstStyle>
            <a:lvl1pPr>
              <a:defRPr sz="3200" b="1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0" y="0"/>
            <a:ext cx="8303740" cy="6858000"/>
          </a:xfrm>
          <a:solidFill>
            <a:schemeClr val="tx2">
              <a:lumMod val="20000"/>
              <a:lumOff val="80000"/>
            </a:schemeClr>
          </a:solidFill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549640" y="2423160"/>
            <a:ext cx="3200400" cy="3291840"/>
          </a:xfr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spcBef>
                <a:spcPts val="1000"/>
              </a:spcBef>
              <a:buNone/>
              <a:defRPr sz="1400">
                <a:solidFill>
                  <a:schemeClr val="accent2">
                    <a:lumMod val="50000"/>
                  </a:schemeClr>
                </a:solidFill>
              </a:defRPr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accent2">
                    <a:lumMod val="75000"/>
                  </a:schemeClr>
                </a:solidFill>
              </a:defRPr>
            </a:lvl1pPr>
          </a:lstStyle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grpSp>
        <p:nvGrpSpPr>
          <p:cNvPr id="8" name="Group 7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9" name="Oval 8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4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 xmlns="">
                      <a14:imgLayer r:embed="rId5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10" name="Oval 9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ysClr val="window" lastClr="FFFFFF"/>
              </a:solidFill>
              <a:prstDash val="solid"/>
            </a:ln>
            <a:effectLst/>
          </p:spPr>
        </p:sp>
      </p:grp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7438331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2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microsoft.com/office/2007/relationships/hdphoto" Target="../media/hdphoto1.wdp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069848" y="484632"/>
            <a:ext cx="10058400" cy="1609344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069848" y="2121408"/>
            <a:ext cx="10058400" cy="405079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964424" y="6272784"/>
            <a:ext cx="327355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fld id="{22518C5A-2B63-40AA-AE33-4DE4D2C71CE2}" type="datetimeFigureOut">
              <a:rPr lang="en-US" smtClean="0"/>
              <a:pPr/>
              <a:t>12/2/2018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088136" y="6272784"/>
            <a:ext cx="6327648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>
                <a:solidFill>
                  <a:schemeClr val="accent2">
                    <a:lumMod val="50000"/>
                  </a:schemeClr>
                </a:solidFill>
              </a:defRPr>
            </a:lvl1pPr>
          </a:lstStyle>
          <a:p>
            <a:endParaRPr lang="en-US"/>
          </a:p>
        </p:txBody>
      </p:sp>
      <p:grpSp>
        <p:nvGrpSpPr>
          <p:cNvPr id="7" name="Group 6"/>
          <p:cNvGrpSpPr>
            <a:grpSpLocks noChangeAspect="1"/>
          </p:cNvGrpSpPr>
          <p:nvPr/>
        </p:nvGrpSpPr>
        <p:grpSpPr>
          <a:xfrm>
            <a:off x="11401725" y="6229681"/>
            <a:ext cx="457200" cy="457200"/>
            <a:chOff x="11361456" y="6195813"/>
            <a:chExt cx="548640" cy="548640"/>
          </a:xfrm>
        </p:grpSpPr>
        <p:sp>
          <p:nvSpPr>
            <p:cNvPr id="8" name="Oval 7"/>
            <p:cNvSpPr/>
            <p:nvPr/>
          </p:nvSpPr>
          <p:spPr>
            <a:xfrm>
              <a:off x="11361456" y="6195813"/>
              <a:ext cx="548640" cy="548640"/>
            </a:xfrm>
            <a:prstGeom prst="ellipse">
              <a:avLst/>
            </a:prstGeom>
            <a:blipFill dpi="0" rotWithShape="1">
              <a:blip r:embed="rId13" cstate="print">
                <a:duotone>
                  <a:schemeClr val="accent2">
                    <a:shade val="45000"/>
                    <a:satMod val="135000"/>
                  </a:schemeClr>
                  <a:prstClr val="white"/>
                </a:duotone>
                <a:extLst>
                  <a:ext uri="{BEBA8EAE-BF5A-486C-A8C5-ECC9F3942E4B}">
                    <a14:imgProps xmlns:a14="http://schemas.microsoft.com/office/drawing/2010/main" xmlns="">
                      <a14:imgLayer r:embed="rId14">
                        <a14:imgEffect>
                          <a14:saturation sat="95000"/>
                        </a14:imgEffect>
                        <a14:imgEffect>
                          <a14:brightnessContrast bright="-40000" contrast="20000"/>
                        </a14:imgEffect>
                      </a14:imgLayer>
                    </a14:imgProps>
                  </a:ext>
                </a:extLst>
              </a:blip>
              <a:srcRect/>
              <a:tile tx="50800" ty="0" sx="85000" sy="85000" flip="none" algn="tl"/>
            </a:blipFill>
            <a:ln w="25400" cap="flat" cmpd="sng" algn="ctr">
              <a:noFill/>
              <a:prstDash val="solid"/>
            </a:ln>
            <a:effectLst/>
          </p:spPr>
        </p:sp>
        <p:sp>
          <p:nvSpPr>
            <p:cNvPr id="9" name="Oval 8"/>
            <p:cNvSpPr/>
            <p:nvPr/>
          </p:nvSpPr>
          <p:spPr>
            <a:xfrm>
              <a:off x="11396488" y="6230844"/>
              <a:ext cx="478576" cy="478578"/>
            </a:xfrm>
            <a:prstGeom prst="ellipse">
              <a:avLst/>
            </a:prstGeom>
            <a:noFill/>
            <a:ln w="12700" cap="flat" cmpd="sng" algn="ctr">
              <a:solidFill>
                <a:srgbClr val="FFFFFF"/>
              </a:solidFill>
              <a:prstDash val="solid"/>
            </a:ln>
            <a:effectLst/>
          </p:spPr>
        </p:sp>
      </p:grp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311128" y="6272784"/>
            <a:ext cx="64008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400" b="1">
                <a:solidFill>
                  <a:srgbClr val="FFFFFF"/>
                </a:solidFill>
                <a:latin typeface="+mj-lt"/>
              </a:defRPr>
            </a:lvl1pPr>
          </a:lstStyle>
          <a:p>
            <a:fld id="{97B860FC-1C67-44FD-AE43-40A017091CB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xmlns="" val="385826141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31" r:id="rId1"/>
    <p:sldLayoutId id="2147483932" r:id="rId2"/>
    <p:sldLayoutId id="2147483933" r:id="rId3"/>
    <p:sldLayoutId id="2147483934" r:id="rId4"/>
    <p:sldLayoutId id="2147483935" r:id="rId5"/>
    <p:sldLayoutId id="2147483936" r:id="rId6"/>
    <p:sldLayoutId id="2147483937" r:id="rId7"/>
    <p:sldLayoutId id="2147483938" r:id="rId8"/>
    <p:sldLayoutId id="2147483939" r:id="rId9"/>
    <p:sldLayoutId id="2147483940" r:id="rId10"/>
    <p:sldLayoutId id="214748394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800" b="1" kern="1200" cap="none" baseline="0">
          <a:blipFill>
            <a:blip r:embed="rId15">
              <a:extLst>
                <a:ext uri="{28A0092B-C50C-407E-A947-70E740481C1C}">
                  <a14:useLocalDpi xmlns:a14="http://schemas.microsoft.com/office/drawing/2010/main" xmlns="" val="0"/>
                </a:ext>
              </a:extLst>
            </a:blip>
            <a:tile tx="6350" ty="-127000" sx="65000" sy="64000" flip="none" algn="tl"/>
          </a:blip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lnSpc>
          <a:spcPct val="90000"/>
        </a:lnSpc>
        <a:spcBef>
          <a:spcPts val="1200"/>
        </a:spcBef>
        <a:buClr>
          <a:schemeClr val="accent2"/>
        </a:buClr>
        <a:buSzPct val="85000"/>
        <a:buFont typeface="Wingdings" pitchFamily="2" charset="2"/>
        <a:buChar char="§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280160" indent="-18288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9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2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500000" indent="-228600" algn="l" defTabSz="914400" rtl="0" eaLnBrk="1" latinLnBrk="0" hangingPunct="1">
        <a:lnSpc>
          <a:spcPct val="90000"/>
        </a:lnSpc>
        <a:spcBef>
          <a:spcPts val="400"/>
        </a:spcBef>
        <a:spcAft>
          <a:spcPts val="200"/>
        </a:spcAft>
        <a:buClr>
          <a:schemeClr val="accent2"/>
        </a:buClr>
        <a:buSzPct val="85000"/>
        <a:buFont typeface="Wingdings" pitchFamily="2" charset="2"/>
        <a:buChar char="§"/>
        <a:defRPr sz="16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/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ansible.com/products/tower/trial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hyperlink" Target="http://192.168.112.144/" TargetMode="External"/><Relationship Id="rId2" Type="http://schemas.openxmlformats.org/officeDocument/2006/relationships/hyperlink" Target="https://github.com/ansible/awx.git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oleObject" Target="../embeddings/oleObject1.bin"/><Relationship Id="rId2" Type="http://schemas.openxmlformats.org/officeDocument/2006/relationships/slideLayout" Target="../slideLayouts/slideLayout2.xml"/><Relationship Id="rId1" Type="http://schemas.openxmlformats.org/officeDocument/2006/relationships/vmlDrawing" Target="../drawings/vmlDrawing1.v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7456" y="1376999"/>
            <a:ext cx="8989764" cy="1609344"/>
          </a:xfrm>
        </p:spPr>
        <p:txBody>
          <a:bodyPr/>
          <a:lstStyle/>
          <a:p>
            <a:r>
              <a:rPr lang="en-US" dirty="0"/>
              <a:t>Ansible </a:t>
            </a:r>
            <a:r>
              <a:rPr lang="en-US" dirty="0" smtClean="0"/>
              <a:t>Tower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31355353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48963" y="304186"/>
            <a:ext cx="6333191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Installation  Tower Trial – </a:t>
            </a:r>
            <a:r>
              <a:rPr lang="en-US" sz="2400" i="1" spc="-95" dirty="0" err="1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Ubuntu</a:t>
            </a:r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 16.04 LTS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759655" y="1252025"/>
            <a:ext cx="10494499" cy="477053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Calibri" pitchFamily="34" charset="0"/>
                <a:cs typeface="Calibri" pitchFamily="34" charset="0"/>
              </a:rPr>
              <a:t>apt-get install software-properties-common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Calibri" pitchFamily="34" charset="0"/>
                <a:cs typeface="Calibri" pitchFamily="34" charset="0"/>
              </a:rPr>
              <a:t>apt-add-repository 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ppa:ansible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/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ansible</a:t>
            </a: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Calibri" pitchFamily="34" charset="0"/>
                <a:cs typeface="Calibri" pitchFamily="34" charset="0"/>
              </a:rPr>
              <a:t>apt-get update ; apt-get install 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ansible</a:t>
            </a: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Calibri" pitchFamily="34" charset="0"/>
                <a:cs typeface="Calibri" pitchFamily="34" charset="0"/>
              </a:rPr>
              <a:t>apt-get update ; </a:t>
            </a:r>
            <a:r>
              <a:rPr lang="en-US" sz="1600" dirty="0" err="1" smtClean="0"/>
              <a:t>sudo</a:t>
            </a:r>
            <a:r>
              <a:rPr lang="en-US" sz="1600" dirty="0" smtClean="0"/>
              <a:t> apt-get install </a:t>
            </a:r>
            <a:r>
              <a:rPr lang="en-US" sz="1600" dirty="0" err="1" smtClean="0"/>
              <a:t>postgresql</a:t>
            </a:r>
            <a:r>
              <a:rPr lang="en-US" sz="1600" dirty="0" smtClean="0"/>
              <a:t> </a:t>
            </a:r>
            <a:r>
              <a:rPr lang="en-US" sz="1600" dirty="0" err="1" smtClean="0"/>
              <a:t>postgresql-contrib</a:t>
            </a: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Calibri" pitchFamily="34" charset="0"/>
                <a:cs typeface="Calibri" pitchFamily="34" charset="0"/>
              </a:rPr>
              <a:t>Download Ansible Tower  </a:t>
            </a:r>
            <a:r>
              <a:rPr lang="en-US" sz="1600" dirty="0" smtClean="0">
                <a:latin typeface="Calibri" pitchFamily="34" charset="0"/>
                <a:cs typeface="Calibri" pitchFamily="34" charset="0"/>
                <a:hlinkClick r:id="rId2"/>
              </a:rPr>
              <a:t>https://www.ansible.com/products/tower/trial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Calibri" pitchFamily="34" charset="0"/>
                <a:cs typeface="Calibri" pitchFamily="34" charset="0"/>
              </a:rPr>
              <a:t>Copy tar file on 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ubuntu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machine under /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tmp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Untar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using </a:t>
            </a:r>
            <a:r>
              <a:rPr lang="en-US" sz="1600" dirty="0" smtClean="0">
                <a:latin typeface="Calibri" pitchFamily="34" charset="0"/>
                <a:cs typeface="Calibri" pitchFamily="34" charset="0"/>
                <a:sym typeface="Wingdings" pitchFamily="2" charset="2"/>
              </a:rPr>
              <a:t>  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  <a:sym typeface="Wingdings" pitchFamily="2" charset="2"/>
              </a:rPr>
              <a:t>cd</a:t>
            </a:r>
            <a:r>
              <a:rPr lang="en-US" sz="1600" dirty="0" smtClean="0">
                <a:latin typeface="Calibri" pitchFamily="34" charset="0"/>
                <a:cs typeface="Calibri" pitchFamily="34" charset="0"/>
                <a:sym typeface="Wingdings" pitchFamily="2" charset="2"/>
              </a:rPr>
              <a:t> /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  <a:sym typeface="Wingdings" pitchFamily="2" charset="2"/>
              </a:rPr>
              <a:t>tmp</a:t>
            </a:r>
            <a:r>
              <a:rPr lang="en-US" sz="1600" dirty="0" smtClean="0">
                <a:latin typeface="Calibri" pitchFamily="34" charset="0"/>
                <a:cs typeface="Calibri" pitchFamily="34" charset="0"/>
                <a:sym typeface="Wingdings" pitchFamily="2" charset="2"/>
              </a:rPr>
              <a:t> ; 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tar 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xvzf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 /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tmp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/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ansible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-tower-setup-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latest.tar.gz</a:t>
            </a: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cd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/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tmp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/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ansible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-tower-setup-&lt;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tower_version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&gt;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Calibri" pitchFamily="34" charset="0"/>
                <a:cs typeface="Calibri" pitchFamily="34" charset="0"/>
              </a:rPr>
              <a:t> vi inventory &amp; update 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admin_password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pg_password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, </a:t>
            </a:r>
            <a:r>
              <a:rPr lang="en-US" sz="1600" dirty="0" err="1" smtClean="0">
                <a:latin typeface="Calibri" pitchFamily="34" charset="0"/>
                <a:cs typeface="Calibri" pitchFamily="34" charset="0"/>
              </a:rPr>
              <a:t>rabbitmq_password</a:t>
            </a:r>
            <a:r>
              <a:rPr lang="en-US" sz="1600" dirty="0" smtClean="0">
                <a:latin typeface="Calibri" pitchFamily="34" charset="0"/>
                <a:cs typeface="Calibri" pitchFamily="34" charset="0"/>
              </a:rPr>
              <a:t> ; save &amp; exit</a:t>
            </a:r>
          </a:p>
          <a:p>
            <a:pPr marL="342900" indent="-342900">
              <a:buFont typeface="+mj-lt"/>
              <a:buAutoNum type="arabicPeriod"/>
            </a:pPr>
            <a:endParaRPr lang="en-US" sz="1600" dirty="0" smtClean="0">
              <a:latin typeface="Calibri" pitchFamily="34" charset="0"/>
              <a:cs typeface="Calibri" pitchFamily="34" charset="0"/>
            </a:endParaRPr>
          </a:p>
          <a:p>
            <a:pPr marL="342900" indent="-342900">
              <a:buFont typeface="+mj-lt"/>
              <a:buAutoNum type="arabicPeriod"/>
            </a:pPr>
            <a:r>
              <a:rPr lang="en-US" sz="1600" dirty="0" smtClean="0">
                <a:latin typeface="Calibri" pitchFamily="34" charset="0"/>
                <a:cs typeface="Calibri" pitchFamily="34" charset="0"/>
              </a:rPr>
              <a:t> run ./setup.sh</a:t>
            </a:r>
            <a:endParaRPr lang="en-US" sz="1600" dirty="0">
              <a:latin typeface="Calibri" pitchFamily="34" charset="0"/>
              <a:cs typeface="Calibri" pitchFamily="34" charset="0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48964" y="304186"/>
            <a:ext cx="4279308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Installation  AWX- </a:t>
            </a:r>
            <a:r>
              <a:rPr lang="en-US" sz="2400" i="1" spc="-95" dirty="0" err="1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Ubuntu</a:t>
            </a:r>
            <a:endParaRPr lang="en-US" sz="2400" i="1" spc="-95" dirty="0" smtClean="0">
              <a:solidFill>
                <a:srgbClr val="404040"/>
              </a:solidFill>
              <a:latin typeface="Segoe UI Black" pitchFamily="34" charset="0"/>
              <a:ea typeface="Segoe UI Black" pitchFamily="34" charset="0"/>
              <a:cs typeface="Times New Roman" panose="02020603050405020304" pitchFamily="18" charset="0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914400" y="1041010"/>
            <a:ext cx="1001619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apt-get update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snap install docker ( </a:t>
            </a:r>
            <a:r>
              <a:rPr lang="en-US" dirty="0" err="1" smtClean="0"/>
              <a:t>ubuntu</a:t>
            </a:r>
            <a:r>
              <a:rPr lang="en-US" dirty="0" smtClean="0"/>
              <a:t> 18.04 LTS )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apt install python-pip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pip install docker-</a:t>
            </a:r>
            <a:r>
              <a:rPr lang="en-US" dirty="0" err="1" smtClean="0"/>
              <a:t>py</a:t>
            </a: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apt install </a:t>
            </a:r>
            <a:r>
              <a:rPr lang="en-US" dirty="0" err="1" smtClean="0"/>
              <a:t>ansible</a:t>
            </a: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err="1" smtClean="0"/>
              <a:t>cd</a:t>
            </a:r>
            <a:r>
              <a:rPr lang="en-US" dirty="0" smtClean="0"/>
              <a:t> /home ; </a:t>
            </a:r>
            <a:r>
              <a:rPr lang="en-US" dirty="0" err="1" smtClean="0"/>
              <a:t>git</a:t>
            </a:r>
            <a:r>
              <a:rPr lang="en-US" dirty="0" smtClean="0"/>
              <a:t> clone </a:t>
            </a:r>
            <a:r>
              <a:rPr lang="en-US" dirty="0" smtClean="0">
                <a:hlinkClick r:id="rId2"/>
              </a:rPr>
              <a:t>https://github.com/ansible/awx.git</a:t>
            </a:r>
            <a:r>
              <a:rPr lang="en-US" dirty="0" smtClean="0"/>
              <a:t> 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err="1" smtClean="0"/>
              <a:t>cd</a:t>
            </a:r>
            <a:r>
              <a:rPr lang="en-US" dirty="0" smtClean="0"/>
              <a:t> /home/</a:t>
            </a:r>
            <a:r>
              <a:rPr lang="en-US" dirty="0" err="1" smtClean="0"/>
              <a:t>awx</a:t>
            </a:r>
            <a:r>
              <a:rPr lang="en-US" dirty="0" smtClean="0"/>
              <a:t>/installer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err="1" smtClean="0"/>
              <a:t>ansible</a:t>
            </a:r>
            <a:r>
              <a:rPr lang="en-US" dirty="0" smtClean="0"/>
              <a:t>-playbook -</a:t>
            </a:r>
            <a:r>
              <a:rPr lang="en-US" dirty="0" err="1" smtClean="0"/>
              <a:t>i</a:t>
            </a:r>
            <a:r>
              <a:rPr lang="en-US" dirty="0" smtClean="0"/>
              <a:t> inventory install.yml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In browser hit </a:t>
            </a:r>
            <a:r>
              <a:rPr lang="en-US" dirty="0" smtClean="0">
                <a:sym typeface="Wingdings" pitchFamily="2" charset="2"/>
              </a:rPr>
              <a:t> </a:t>
            </a:r>
            <a:r>
              <a:rPr lang="en-US" dirty="0" smtClean="0"/>
              <a:t>http://&lt;ipaddr of </a:t>
            </a:r>
            <a:r>
              <a:rPr lang="en-US" dirty="0" err="1" smtClean="0"/>
              <a:t>awx</a:t>
            </a:r>
            <a:r>
              <a:rPr lang="en-US" dirty="0" smtClean="0"/>
              <a:t> installed host&gt;  Ex: </a:t>
            </a:r>
            <a:r>
              <a:rPr lang="en-US" dirty="0" smtClean="0">
                <a:hlinkClick r:id="rId3"/>
              </a:rPr>
              <a:t>http://192.168.112.144</a:t>
            </a:r>
            <a:r>
              <a:rPr lang="en-US" dirty="0" smtClean="0"/>
              <a:t> </a:t>
            </a:r>
          </a:p>
          <a:p>
            <a:pPr marL="342900" indent="-342900" algn="just">
              <a:buFont typeface="+mj-lt"/>
              <a:buAutoNum type="arabicPeriod"/>
            </a:pPr>
            <a:endParaRPr lang="en-US" dirty="0" smtClean="0"/>
          </a:p>
          <a:p>
            <a:pPr marL="342900" indent="-342900" algn="just">
              <a:buFont typeface="+mj-lt"/>
              <a:buAutoNum type="arabicPeriod"/>
            </a:pPr>
            <a:r>
              <a:rPr lang="en-US" dirty="0" smtClean="0"/>
              <a:t> default UID/PWD </a:t>
            </a:r>
            <a:r>
              <a:rPr lang="en-US" dirty="0" smtClean="0">
                <a:sym typeface="Wingdings" pitchFamily="2" charset="2"/>
              </a:rPr>
              <a:t> admin/password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8146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06761" y="276050"/>
            <a:ext cx="4532525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Tower UI login &amp; walk through</a:t>
            </a:r>
          </a:p>
        </p:txBody>
      </p:sp>
      <p:grpSp>
        <p:nvGrpSpPr>
          <p:cNvPr id="7" name="Group 6"/>
          <p:cNvGrpSpPr/>
          <p:nvPr/>
        </p:nvGrpSpPr>
        <p:grpSpPr>
          <a:xfrm>
            <a:off x="438811" y="910299"/>
            <a:ext cx="10899749" cy="5504569"/>
            <a:chOff x="438811" y="910299"/>
            <a:chExt cx="10899749" cy="5504569"/>
          </a:xfrm>
        </p:grpSpPr>
        <p:pic>
          <p:nvPicPr>
            <p:cNvPr id="22531" name="Picture 3"/>
            <p:cNvPicPr>
              <a:picLocks noChangeAspect="1" noChangeArrowheads="1"/>
            </p:cNvPicPr>
            <p:nvPr/>
          </p:nvPicPr>
          <p:blipFill>
            <a:blip r:embed="rId2" cstate="print"/>
            <a:srcRect/>
            <a:stretch>
              <a:fillRect/>
            </a:stretch>
          </p:blipFill>
          <p:spPr bwMode="auto">
            <a:xfrm>
              <a:off x="438811" y="917990"/>
              <a:ext cx="3668956" cy="5496878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  <p:pic>
          <p:nvPicPr>
            <p:cNvPr id="22532" name="Picture 4"/>
            <p:cNvPicPr>
              <a:picLocks noChangeAspect="1" noChangeArrowheads="1"/>
            </p:cNvPicPr>
            <p:nvPr/>
          </p:nvPicPr>
          <p:blipFill>
            <a:blip r:embed="rId3" cstate="print"/>
            <a:srcRect/>
            <a:stretch>
              <a:fillRect/>
            </a:stretch>
          </p:blipFill>
          <p:spPr bwMode="auto">
            <a:xfrm>
              <a:off x="4308964" y="910299"/>
              <a:ext cx="7029596" cy="5476434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</p:pic>
      </p:grpSp>
    </p:spTree>
    <p:extLst>
      <p:ext uri="{BB962C8B-B14F-4D97-AF65-F5344CB8AC3E}">
        <p14:creationId xmlns:p14="http://schemas.microsoft.com/office/powerpoint/2010/main" xmlns="" val="278146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225083" y="422029"/>
            <a:ext cx="11704320" cy="597261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2355" y="233847"/>
            <a:ext cx="49967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Running automations from Tower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787791" y="1533378"/>
            <a:ext cx="9791114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4 Major Steps</a:t>
            </a:r>
          </a:p>
          <a:p>
            <a:endParaRPr lang="en-US" dirty="0" smtClean="0"/>
          </a:p>
          <a:p>
            <a:pPr marL="1257300" lvl="2" indent="-342900">
              <a:buFont typeface="+mj-lt"/>
              <a:buAutoNum type="arabicPeriod"/>
            </a:pPr>
            <a:r>
              <a:rPr lang="en-US" dirty="0" smtClean="0"/>
              <a:t>create credential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smtClean="0"/>
              <a:t>create inventory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smtClean="0"/>
              <a:t>create project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smtClean="0"/>
              <a:t>create template ( job </a:t>
            </a:r>
            <a:r>
              <a:rPr lang="en-US" dirty="0" smtClean="0"/>
              <a:t>)</a:t>
            </a:r>
          </a:p>
          <a:p>
            <a:pPr marL="1257300" lvl="2" indent="-342900">
              <a:buFont typeface="+mj-lt"/>
              <a:buAutoNum type="arabicPeriod"/>
            </a:pPr>
            <a:r>
              <a:rPr lang="en-US" dirty="0" smtClean="0"/>
              <a:t>Run the job</a:t>
            </a:r>
          </a:p>
          <a:p>
            <a:pPr marL="1257300" lvl="2" indent="-342900">
              <a:buFont typeface="+mj-lt"/>
              <a:buAutoNum type="arabicPeriod"/>
            </a:pPr>
            <a:endParaRPr lang="en-US" dirty="0" smtClean="0"/>
          </a:p>
          <a:p>
            <a:pPr marL="1257300" lvl="2" indent="-342900">
              <a:buFont typeface="+mj-lt"/>
              <a:buAutoNum type="arabicPeriod"/>
            </a:pPr>
            <a:endParaRPr lang="en-US" dirty="0" smtClean="0"/>
          </a:p>
          <a:p>
            <a:pPr marL="1257300" lvl="2" indent="-342900"/>
            <a:r>
              <a:rPr lang="en-US" b="1" dirty="0" smtClean="0">
                <a:solidFill>
                  <a:srgbClr val="0070C0"/>
                </a:solidFill>
              </a:rPr>
              <a:t>Lets Do it !!!</a:t>
            </a:r>
          </a:p>
          <a:p>
            <a:pPr marL="1257300" lvl="2" indent="-342900">
              <a:buFont typeface="+mj-lt"/>
              <a:buAutoNum type="arabicPeriod"/>
            </a:pPr>
            <a:endParaRPr lang="en-US" dirty="0" smtClean="0"/>
          </a:p>
          <a:p>
            <a:pPr marL="1257300" lvl="2" indent="-342900"/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xmlns="" val="278146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2355" y="233847"/>
            <a:ext cx="49967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Running automations from Tower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872197"/>
            <a:ext cx="103116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ORGANIZATIONS</a:t>
            </a:r>
          </a:p>
          <a:p>
            <a:pPr algn="just"/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An Organization is a logical collection of Users, Teams, Projects, and Inventories, and is the highest level in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the Tower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object hierarchy.</a:t>
            </a:r>
            <a:endParaRPr lang="en-US" dirty="0">
              <a:latin typeface="Calibri" pitchFamily="34" charset="0"/>
              <a:cs typeface="Calibri" pitchFamily="34" charset="0"/>
            </a:endParaRPr>
          </a:p>
        </p:txBody>
      </p:sp>
      <p:pic>
        <p:nvPicPr>
          <p:cNvPr id="2050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814073" y="2231048"/>
            <a:ext cx="7583146" cy="39433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xmlns="" val="278146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2355" y="233847"/>
            <a:ext cx="49967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Running automations from Tower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31520" y="998806"/>
            <a:ext cx="10311618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INVENTORIES</a:t>
            </a: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An Inventory is a collection of hosts against which jobs may be launched, the same as an Ansible inventory file. Inventories are divided into groups and these groups contain the actual hosts</a:t>
            </a:r>
          </a:p>
          <a:p>
            <a:pPr algn="just"/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TEAMS</a:t>
            </a:r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A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Team is a subdivision of an organization with associated users, projects, credentials, and permissions.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Teams provide a means to implement role-based access control schemes and delegate responsibilities across organizations.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For instance, permissions may be granted to a whole Team rather than each user on the Team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.</a:t>
            </a: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PROJECTS</a:t>
            </a: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A Project is a logical collection of Ansible playbooks, represented in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Tower. You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can manage playbooks and playbook directories by either placing them manually under the Project Base Path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on your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Tower server, or by placing your playbooks into a source code management (SCM) system supported by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Tower. </a:t>
            </a: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JOBS</a:t>
            </a: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A job is an instance of Tower launching an Ansible playbook against an inventory of hosts.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The Jobs link displays a list of jobs and their status–shown as completed successfully or failed, or as an active (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running) job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.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8146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2355" y="233847"/>
            <a:ext cx="49967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Running automations from Tower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703385" y="900332"/>
            <a:ext cx="10311618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JOB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TEMPLATES</a:t>
            </a: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A job template is a definition and set of parameters for running an Ansible job.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Job templates are useful to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execute the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same job many times. Job templates also encourage the reuse of Ansible playbook content and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collaboration between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teams. While the REST API allows for the execution of jobs directly, Tower requires that you first create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a job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template.</a:t>
            </a:r>
          </a:p>
          <a:p>
            <a:pPr algn="just"/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USERS</a:t>
            </a: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A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User is someone who has access to Tower with associated permissions and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credentials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. The Users page allows you to manage all Tower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users. The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User list may be sorted and searched by Username, First Name, or Last Name and click the headers to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toggle your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sorting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preference</a:t>
            </a: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CREDENTIALS</a:t>
            </a:r>
            <a:endParaRPr lang="en-US" b="1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Credentials are utilized by Tower for authentication when launching Jobs against machines, synchronizing with inventory sources, and importing project content from a version control system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.</a:t>
            </a: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NOTIFICATIONS</a:t>
            </a: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A Notifier is an instance of a Notification type (Email, Slack, </a:t>
            </a:r>
            <a:r>
              <a:rPr lang="en-US" dirty="0" err="1" smtClean="0">
                <a:latin typeface="Calibri" pitchFamily="34" charset="0"/>
                <a:cs typeface="Calibri" pitchFamily="34" charset="0"/>
              </a:rPr>
              <a:t>Webhook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, etc.) with a name, description, and a defined configuration.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A Notification is a manifestation of the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notifier for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example, when a job fails, a notification is sent using the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configuration defined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by the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Notifier. 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8146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22355" y="233847"/>
            <a:ext cx="499675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Running automations from Tower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618979" y="1083213"/>
            <a:ext cx="72589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 smtClean="0">
                <a:latin typeface="Calibri" pitchFamily="34" charset="0"/>
                <a:cs typeface="Calibri" pitchFamily="34" charset="0"/>
              </a:rPr>
              <a:t>MORE INFO</a:t>
            </a:r>
            <a:endParaRPr lang="en-US" sz="2400" b="1" dirty="0">
              <a:latin typeface="Calibri" pitchFamily="34" charset="0"/>
              <a:cs typeface="Calibri" pitchFamily="34" charset="0"/>
            </a:endParaRPr>
          </a:p>
        </p:txBody>
      </p:sp>
      <p:graphicFrame>
        <p:nvGraphicFramePr>
          <p:cNvPr id="6" name="Object 5"/>
          <p:cNvGraphicFramePr>
            <a:graphicFrameLocks noChangeAspect="1"/>
          </p:cNvGraphicFramePr>
          <p:nvPr/>
        </p:nvGraphicFramePr>
        <p:xfrm>
          <a:off x="2321047" y="1758461"/>
          <a:ext cx="6049230" cy="3784209"/>
        </p:xfrm>
        <a:graphic>
          <a:graphicData uri="http://schemas.openxmlformats.org/presentationml/2006/ole">
            <p:oleObj spid="_x0000_s3076" name="Acrobat Document" r:id="rId3" imgW="5830114" imgH="7542857" progId="AcroExch.Document.DC">
              <p:embed/>
            </p:oleObj>
          </a:graphicData>
        </a:graphic>
      </p:graphicFrame>
    </p:spTree>
    <p:extLst>
      <p:ext uri="{BB962C8B-B14F-4D97-AF65-F5344CB8AC3E}">
        <p14:creationId xmlns:p14="http://schemas.microsoft.com/office/powerpoint/2010/main" xmlns="" val="278146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/>
          <p:cNvSpPr/>
          <p:nvPr/>
        </p:nvSpPr>
        <p:spPr>
          <a:xfrm>
            <a:off x="3776271" y="2446830"/>
            <a:ext cx="4076757" cy="92333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54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</a:rPr>
              <a:t>Thank You</a:t>
            </a:r>
            <a:endParaRPr lang="en-US" sz="54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xmlns="" val="278146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398617" y="378804"/>
            <a:ext cx="2529860" cy="646331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3600" b="1" dirty="0" smtClean="0">
                <a:ln w="17780" cmpd="sng">
                  <a:solidFill>
                    <a:srgbClr val="FFFFFF"/>
                  </a:solidFill>
                  <a:prstDash val="solid"/>
                  <a:miter lim="800000"/>
                </a:ln>
                <a:gradFill rotWithShape="1">
                  <a:gsLst>
                    <a:gs pos="0">
                      <a:srgbClr val="000000">
                        <a:tint val="92000"/>
                        <a:shade val="100000"/>
                        <a:satMod val="150000"/>
                      </a:srgbClr>
                    </a:gs>
                    <a:gs pos="49000">
                      <a:srgbClr val="000000">
                        <a:tint val="89000"/>
                        <a:shade val="90000"/>
                        <a:satMod val="150000"/>
                      </a:srgbClr>
                    </a:gs>
                    <a:gs pos="50000">
                      <a:srgbClr val="000000">
                        <a:tint val="100000"/>
                        <a:shade val="75000"/>
                        <a:satMod val="150000"/>
                      </a:srgbClr>
                    </a:gs>
                    <a:gs pos="95000">
                      <a:srgbClr val="000000">
                        <a:shade val="47000"/>
                        <a:satMod val="150000"/>
                      </a:srgbClr>
                    </a:gs>
                    <a:gs pos="100000">
                      <a:srgbClr val="000000">
                        <a:shade val="39000"/>
                        <a:satMod val="150000"/>
                      </a:srgbClr>
                    </a:gs>
                  </a:gsLst>
                  <a:lin ang="5400000"/>
                </a:gradFill>
                <a:effectLst>
                  <a:outerShdw blurRad="50800" algn="tl" rotWithShape="0">
                    <a:srgbClr val="000000"/>
                  </a:outerShdw>
                </a:effectLst>
                <a:sym typeface="Trebuchet MS"/>
              </a:rPr>
              <a:t>Contents </a:t>
            </a:r>
            <a:endParaRPr lang="en-US" sz="3600" b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</a:endParaRPr>
          </a:p>
        </p:txBody>
      </p:sp>
      <p:sp>
        <p:nvSpPr>
          <p:cNvPr id="2" name="TextBox 1"/>
          <p:cNvSpPr txBox="1"/>
          <p:nvPr/>
        </p:nvSpPr>
        <p:spPr>
          <a:xfrm>
            <a:off x="1663547" y="1299990"/>
            <a:ext cx="8571123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370840" indent="-358140">
              <a:spcBef>
                <a:spcPts val="1260"/>
              </a:spcBef>
              <a:buClr>
                <a:srgbClr val="E38312"/>
              </a:buClr>
              <a:buFont typeface="Wingdings"/>
              <a:buChar char=""/>
              <a:tabLst>
                <a:tab pos="370840" algn="l"/>
                <a:tab pos="371475" algn="l"/>
              </a:tabLst>
            </a:pPr>
            <a:r>
              <a:rPr lang="en-US" sz="2000" spc="-95" dirty="0" smtClean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Ansible Tower Overview</a:t>
            </a:r>
            <a:endParaRPr lang="en-US" sz="2000" spc="-95" dirty="0">
              <a:solidFill>
                <a:srgbClr val="40404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70840" indent="-358140">
              <a:spcBef>
                <a:spcPts val="1165"/>
              </a:spcBef>
              <a:buClr>
                <a:srgbClr val="E38312"/>
              </a:buClr>
              <a:buFont typeface="Wingdings"/>
              <a:buChar char=""/>
              <a:tabLst>
                <a:tab pos="370840" algn="l"/>
                <a:tab pos="371475" algn="l"/>
              </a:tabLst>
            </a:pPr>
            <a:r>
              <a:rPr lang="en-US" sz="2000" spc="-50" dirty="0" smtClean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Tower Licensing, Updates, and Support</a:t>
            </a:r>
          </a:p>
          <a:p>
            <a:pPr marL="370840" indent="-358140">
              <a:spcBef>
                <a:spcPts val="1165"/>
              </a:spcBef>
              <a:buClr>
                <a:srgbClr val="E38312"/>
              </a:buClr>
              <a:buFont typeface="Wingdings"/>
              <a:buChar char=""/>
              <a:tabLst>
                <a:tab pos="370840" algn="l"/>
                <a:tab pos="371475" algn="l"/>
              </a:tabLst>
            </a:pPr>
            <a:r>
              <a:rPr lang="en-US" sz="2000" spc="-50" dirty="0" smtClean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Installation</a:t>
            </a:r>
          </a:p>
          <a:p>
            <a:pPr marL="370840" indent="-358140">
              <a:spcBef>
                <a:spcPts val="1155"/>
              </a:spcBef>
              <a:buClr>
                <a:srgbClr val="E38312"/>
              </a:buClr>
              <a:buFont typeface="Wingdings"/>
              <a:buChar char=""/>
              <a:tabLst>
                <a:tab pos="370840" algn="l"/>
                <a:tab pos="371475" algn="l"/>
              </a:tabLst>
            </a:pPr>
            <a:r>
              <a:rPr lang="en-US" sz="2000" spc="-90" dirty="0" smtClean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Tower UI login &amp; walk through</a:t>
            </a:r>
            <a:endParaRPr lang="en-US" sz="2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370840" indent="-358140">
              <a:spcBef>
                <a:spcPts val="1165"/>
              </a:spcBef>
              <a:buClr>
                <a:srgbClr val="E38312"/>
              </a:buClr>
              <a:buFont typeface="Wingdings"/>
              <a:buChar char=""/>
              <a:tabLst>
                <a:tab pos="370840" algn="l"/>
                <a:tab pos="371475" algn="l"/>
              </a:tabLst>
            </a:pPr>
            <a:r>
              <a:rPr lang="en-US" sz="2000" spc="-90" dirty="0" smtClean="0">
                <a:solidFill>
                  <a:srgbClr val="40404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Running automations from Tower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573630" y="364737"/>
            <a:ext cx="4156907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Ansible Tower Overview</a:t>
            </a:r>
            <a:endParaRPr lang="en-US" sz="2800" b="1" i="1" cap="none" spc="0" dirty="0">
              <a:ln w="17780" cmpd="sng">
                <a:solidFill>
                  <a:srgbClr val="FFFFFF"/>
                </a:solidFill>
                <a:prstDash val="solid"/>
                <a:miter lim="800000"/>
              </a:ln>
              <a:gradFill rotWithShape="1">
                <a:gsLst>
                  <a:gs pos="0">
                    <a:srgbClr val="000000">
                      <a:tint val="92000"/>
                      <a:shade val="100000"/>
                      <a:satMod val="150000"/>
                    </a:srgbClr>
                  </a:gs>
                  <a:gs pos="49000">
                    <a:srgbClr val="000000">
                      <a:tint val="89000"/>
                      <a:shade val="90000"/>
                      <a:satMod val="150000"/>
                    </a:srgbClr>
                  </a:gs>
                  <a:gs pos="50000">
                    <a:srgbClr val="000000">
                      <a:tint val="100000"/>
                      <a:shade val="75000"/>
                      <a:satMod val="150000"/>
                    </a:srgbClr>
                  </a:gs>
                  <a:gs pos="95000">
                    <a:srgbClr val="000000">
                      <a:shade val="47000"/>
                      <a:satMod val="150000"/>
                    </a:srgbClr>
                  </a:gs>
                  <a:gs pos="100000">
                    <a:srgbClr val="000000">
                      <a:shade val="39000"/>
                      <a:satMod val="150000"/>
                    </a:srgbClr>
                  </a:gs>
                </a:gsLst>
                <a:lin ang="5400000"/>
              </a:gradFill>
              <a:effectLst>
                <a:outerShdw blurRad="50800" algn="tl" rotWithShape="0">
                  <a:srgbClr val="000000"/>
                </a:outerShdw>
              </a:effectLst>
              <a:latin typeface="Segoe UI Black" pitchFamily="34" charset="0"/>
              <a:ea typeface="Segoe UI Black" pitchFamily="34" charset="0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900333" y="1477108"/>
            <a:ext cx="10311618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>
              <a:buFont typeface="Wingdings" pitchFamily="2" charset="2"/>
              <a:buChar char="Ø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   Tower is a commercial offering that helps teams manage complex multi-tier deployments by adding control, knowledge, and delegation to Ansible-powered environments.</a:t>
            </a:r>
          </a:p>
          <a:p>
            <a:pPr algn="just">
              <a:buFont typeface="Wingdings" pitchFamily="2" charset="2"/>
              <a:buChar char="Ø"/>
            </a:pP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  Tower is a graphically-enabled framework accessible via a web interface and a REST API endpoint for Ansible, the open source IT orchestration engine. </a:t>
            </a:r>
          </a:p>
          <a:p>
            <a:pPr algn="just">
              <a:buFont typeface="Wingdings" pitchFamily="2" charset="2"/>
              <a:buChar char="Ø"/>
            </a:pP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  Whether sharing operations tasks with your team or integrating with Ansible through the Tower REST API, Tower provides many powerful tools to make your automation life easier. </a:t>
            </a:r>
          </a:p>
          <a:p>
            <a:pPr algn="just">
              <a:buFont typeface="Wingdings" pitchFamily="2" charset="2"/>
              <a:buChar char="Ø"/>
            </a:pP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  Tower helps you scale IT automation, manage complex deployments and speed productivity. Centralize and control your IT infrastructure with a visual dashboard, role-based access control, job scheduling, integrated notifications and graphical inventory management. </a:t>
            </a:r>
          </a:p>
          <a:p>
            <a:pPr algn="just">
              <a:buFont typeface="Wingdings" pitchFamily="2" charset="2"/>
              <a:buChar char="Ø"/>
            </a:pP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>
              <a:buFont typeface="Wingdings" pitchFamily="2" charset="2"/>
              <a:buChar char="Ø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  Tower's REST API and CLI make it easy to embed Ansible Tower into existing tools and processes.</a:t>
            </a:r>
          </a:p>
          <a:p>
            <a:pPr algn="just">
              <a:buFont typeface="Wingdings" pitchFamily="2" charset="2"/>
              <a:buChar char="Ø"/>
            </a:pP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>
              <a:buFont typeface="Wingdings" pitchFamily="2" charset="2"/>
              <a:buChar char="Ø"/>
            </a:pPr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83700574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88136" y="280331"/>
            <a:ext cx="6604885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Tower Licensing, Updates, and Support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844062" y="1055078"/>
            <a:ext cx="10199077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“Ansible Tower” is a proprietary software product provided via an annual subscription entered into between you and Red Hat, Inc.</a:t>
            </a: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Red Hat provides 3 different editions of Tower</a:t>
            </a: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marL="1257300" lvl="2" indent="-342900" algn="just">
              <a:buFont typeface="+mj-lt"/>
              <a:buAutoNum type="arabicPeriod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Enterprise Premium</a:t>
            </a:r>
          </a:p>
          <a:p>
            <a:pPr marL="1257300" lvl="2" indent="-342900" algn="just">
              <a:buFont typeface="+mj-lt"/>
              <a:buAutoNum type="arabicPeriod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Enterprise Standard</a:t>
            </a:r>
          </a:p>
          <a:p>
            <a:pPr marL="1257300" lvl="2" indent="-342900" algn="just">
              <a:buFont typeface="+mj-lt"/>
              <a:buAutoNum type="arabicPeriod"/>
            </a:pPr>
            <a:r>
              <a:rPr lang="en-US" dirty="0" smtClean="0">
                <a:latin typeface="Calibri" pitchFamily="34" charset="0"/>
                <a:cs typeface="Calibri" pitchFamily="34" charset="0"/>
              </a:rPr>
              <a:t>Self Support ( AWX )</a:t>
            </a: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dirty="0" smtClean="0">
                <a:latin typeface="Calibri" pitchFamily="34" charset="0"/>
                <a:cs typeface="Calibri" pitchFamily="34" charset="0"/>
              </a:rPr>
              <a:t>Red Hat offers support for paid 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Enterprise: Standard and Enterprise: Premium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Subscription customers seeking help with the Ansible Tower product</a:t>
            </a: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b="1" dirty="0" smtClean="0">
                <a:latin typeface="Calibri" pitchFamily="34" charset="0"/>
                <a:cs typeface="Calibri" pitchFamily="34" charset="0"/>
              </a:rPr>
              <a:t>Self Support Tower: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The AWX Project</a:t>
            </a:r>
            <a:r>
              <a:rPr lang="en-US" b="1" dirty="0" smtClean="0">
                <a:latin typeface="Calibri" pitchFamily="34" charset="0"/>
                <a:cs typeface="Calibri" pitchFamily="34" charset="0"/>
              </a:rPr>
              <a:t> 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-- AWX for short -- is an open source community project, sponsored by Red Hat, that enables users to better control their Ansible project use in IT environments. </a:t>
            </a:r>
          </a:p>
          <a:p>
            <a:pPr algn="just"/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pPr algn="just"/>
            <a:r>
              <a:rPr lang="en-US" b="1" dirty="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AWX</a:t>
            </a:r>
            <a:r>
              <a:rPr lang="en-US" dirty="0" smtClean="0">
                <a:latin typeface="Calibri" pitchFamily="34" charset="0"/>
                <a:cs typeface="Calibri" pitchFamily="34" charset="0"/>
              </a:rPr>
              <a:t> is designed to be a frequently released, fast-moving project where all new development happens. Ansible Tower is produced by taking selected releases of AWX, hardening them for long-term supportability, and making them available to customers as the Ansible Tower offering.</a:t>
            </a:r>
          </a:p>
          <a:p>
            <a:pPr algn="just"/>
            <a:endParaRPr lang="en-US" dirty="0">
              <a:latin typeface="Calibri" pitchFamily="34" charset="0"/>
              <a:cs typeface="Calibri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xmlns="" val="3379114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203443" y="225083"/>
            <a:ext cx="4720396" cy="523220"/>
          </a:xfrm>
          <a:prstGeom prst="rect">
            <a:avLst/>
          </a:prstGeom>
          <a:noFill/>
        </p:spPr>
        <p:txBody>
          <a:bodyPr wrap="none" lIns="91440" tIns="45720" rIns="91440" bIns="45720">
            <a:spAutoFit/>
          </a:bodyPr>
          <a:lstStyle/>
          <a:p>
            <a:pPr algn="ctr"/>
            <a:r>
              <a:rPr lang="en-US" sz="28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Tower Features comparison</a:t>
            </a:r>
          </a:p>
        </p:txBody>
      </p:sp>
      <p:graphicFrame>
        <p:nvGraphicFramePr>
          <p:cNvPr id="5" name="Table 4"/>
          <p:cNvGraphicFramePr>
            <a:graphicFrameLocks noGrp="1"/>
          </p:cNvGraphicFramePr>
          <p:nvPr/>
        </p:nvGraphicFramePr>
        <p:xfrm>
          <a:off x="604912" y="979681"/>
          <a:ext cx="10480430" cy="5490438"/>
        </p:xfrm>
        <a:graphic>
          <a:graphicData uri="http://schemas.openxmlformats.org/drawingml/2006/table">
            <a:tbl>
              <a:tblPr/>
              <a:tblGrid>
                <a:gridCol w="1139482"/>
                <a:gridCol w="5718180"/>
                <a:gridCol w="1384720"/>
                <a:gridCol w="1365326"/>
                <a:gridCol w="872722"/>
              </a:tblGrid>
              <a:tr h="240227"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 </a:t>
                      </a:r>
                    </a:p>
                  </a:txBody>
                  <a:tcPr marL="6825" marR="6825" marT="6825" marB="0" anchor="b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70C0"/>
                          </a:solidFill>
                          <a:latin typeface="Calibri"/>
                        </a:rPr>
                        <a:t>FEATURE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70C0"/>
                          </a:solidFill>
                          <a:latin typeface="Calibri"/>
                        </a:rPr>
                        <a:t>SELF Support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70C0"/>
                          </a:solidFill>
                          <a:latin typeface="Calibri"/>
                        </a:rPr>
                        <a:t>STANDARD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b"/>
                      <a:r>
                        <a:rPr lang="en-US" sz="1500" b="1" i="0" u="none" strike="noStrike" dirty="0">
                          <a:solidFill>
                            <a:srgbClr val="0070C0"/>
                          </a:solidFill>
                          <a:latin typeface="Calibri"/>
                        </a:rPr>
                        <a:t>PREMIUM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4622"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70C0"/>
                          </a:solidFill>
                          <a:latin typeface="Calibri"/>
                        </a:rPr>
                        <a:t>CONTROL</a:t>
                      </a:r>
                    </a:p>
                  </a:txBody>
                  <a:tcPr marL="6825" marR="6825" marT="6825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ANSIBLE TOWER DASHBOARD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See a summary view of your entire Ansible environment at any time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74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REAL TIME JOB OUTPUT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Watch your Ansible Playbook jobs update in real-time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18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REMOTE COMMAND EXECUTION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Execute simple Ansible tasks on your inventory on an as-needed basis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35742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JOB SCHEDULING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Schedule Playbooks to run at a specific time or to repeat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46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PULL FROM SOURCE CONTROL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Pull and sync your Playbooks and Inventories from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Git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, SVN, or Mercurial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2621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VISUAL INVENTORY MANAGEMENT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View your inventory and sync with Amazon, GCE,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Rackspace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, Azure, VMware,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OpenStack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, Red Hat Satellite and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CloudForms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, or your own custom source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46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RUN-TIME JOB PROMPTING</a:t>
                      </a:r>
                      <a:b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Provide credentials, inventory, limits, tags, and more at job launch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91820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BUILT-IN NOTIFICATIONS</a:t>
                      </a:r>
                      <a:b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Get Playbook run status automatically via Slack, HipChat, email, custom webhooks and more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74622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WORKFLOWS</a:t>
                      </a:r>
                      <a:b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Build multi-Playbook workflows right in Ansible Tower without having to create a new Playbook</a:t>
                      </a:r>
                    </a:p>
                  </a:txBody>
                  <a:tcPr marL="6825" marR="6825" marT="6825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825" marR="6825" marT="6825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338335732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689317" y="555514"/>
          <a:ext cx="10353822" cy="5652262"/>
        </p:xfrm>
        <a:graphic>
          <a:graphicData uri="http://schemas.openxmlformats.org/drawingml/2006/table">
            <a:tbl>
              <a:tblPr/>
              <a:tblGrid>
                <a:gridCol w="1362736"/>
                <a:gridCol w="5412083"/>
                <a:gridCol w="1367991"/>
                <a:gridCol w="1348833"/>
                <a:gridCol w="862179"/>
              </a:tblGrid>
              <a:tr h="437213">
                <a:tc rowSpan="9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70C0"/>
                          </a:solidFill>
                          <a:latin typeface="Calibri"/>
                        </a:rPr>
                        <a:t>KNOWLEDGE</a:t>
                      </a:r>
                    </a:p>
                  </a:txBody>
                  <a:tcPr marL="6940" marR="6940" marT="694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ROLE-BASED ACCESS CONTROL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Easily control who can run what tasks on what inventory</a:t>
                      </a:r>
                    </a:p>
                  </a:txBody>
                  <a:tcPr marL="6940" marR="6940" marT="6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99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ANSIBLE TOWER DASHBOARD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See a summary view of your entire Ansible environment at any time</a:t>
                      </a:r>
                    </a:p>
                  </a:txBody>
                  <a:tcPr marL="6940" marR="6940" marT="6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99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CREDENTIAL SECURITY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Securely encrypt secrets and delegate tasks without exposing them</a:t>
                      </a:r>
                    </a:p>
                  </a:txBody>
                  <a:tcPr marL="6940" marR="6940" marT="6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99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CUSTOM CREDENTIALS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Define custom credential types to be used with inventory and playbooks</a:t>
                      </a:r>
                    </a:p>
                  </a:txBody>
                  <a:tcPr marL="6940" marR="6940" marT="6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5399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INTEGRATION WITH NETWORK ACCOUNTS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Pull users and teams from Google Apps and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GitHub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6940" marR="6940" marT="6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74426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INTEGRATION WITH ENTERPRISE ACCOUNTS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Pull users and teams from your LDAP or Active Directory server. Integrate with your existing SAML 2.0 and RADIUS authentication</a:t>
                      </a:r>
                    </a:p>
                  </a:txBody>
                  <a:tcPr marL="6940" marR="6940" marT="6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72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AUDIT TRAIL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Activity streams on every page show who did what - and when</a:t>
                      </a:r>
                    </a:p>
                  </a:txBody>
                  <a:tcPr marL="6940" marR="6940" marT="6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3721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MULTI-TENANCY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Use multiple organizations with full privilege separation</a:t>
                      </a:r>
                    </a:p>
                  </a:txBody>
                  <a:tcPr marL="6940" marR="6940" marT="6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1072907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LOGGING AND ANALYTICS INTEGRATION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Automatically export System Tracking and Ansible Tower Job run output to an endpoint of your choosing such as Splunk,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ElasticSearch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,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SumoLogic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 and others</a:t>
                      </a:r>
                    </a:p>
                  </a:txBody>
                  <a:tcPr marL="6940" marR="6940" marT="694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940" marR="6940" marT="694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5210001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Table 1"/>
          <p:cNvGraphicFramePr>
            <a:graphicFrameLocks noGrp="1"/>
          </p:cNvGraphicFramePr>
          <p:nvPr/>
        </p:nvGraphicFramePr>
        <p:xfrm>
          <a:off x="534571" y="351691"/>
          <a:ext cx="10635178" cy="6018180"/>
        </p:xfrm>
        <a:graphic>
          <a:graphicData uri="http://schemas.openxmlformats.org/drawingml/2006/table">
            <a:tbl>
              <a:tblPr/>
              <a:tblGrid>
                <a:gridCol w="1194801"/>
                <a:gridCol w="5764118"/>
                <a:gridCol w="1405165"/>
                <a:gridCol w="1385486"/>
                <a:gridCol w="885608"/>
              </a:tblGrid>
              <a:tr h="44667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70C0"/>
                          </a:solidFill>
                          <a:latin typeface="Calibri"/>
                        </a:rPr>
                        <a:t>DELEGATION</a:t>
                      </a:r>
                    </a:p>
                  </a:txBody>
                  <a:tcPr marL="6780" marR="6780" marT="678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ROLE-BASED ACCESS CONTROL</a:t>
                      </a:r>
                      <a:b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Easily delegate Inventory, Credentials, or Playbooks to users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66749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PUSH-BUTTON JOB RUNS</a:t>
                      </a:r>
                      <a:b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Launch Ansible Playbooks from the web UI and delegate Playbook runs to team members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PORTAL MODE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Simplified view for delegated users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32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SURVEYS: EASY FORM-BUILDER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Quickly build forms to request job variables from Ansible Tower users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675">
                <a:tc rowSpan="4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70C0"/>
                          </a:solidFill>
                          <a:latin typeface="Calibri"/>
                        </a:rPr>
                        <a:t>SUPPORT</a:t>
                      </a:r>
                    </a:p>
                  </a:txBody>
                  <a:tcPr marL="6780" marR="6780" marT="678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INSTALLATION SUPPORT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Get you up and running with Ansible and Ansible Tower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ENTERPRISE SUPPORT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8x5 support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PREMIUM SUPPORT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24x7 support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8868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ELIGIBLE FOR ADDITIONAL SUPPORT ADD-ONS: 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ANSIBLE ENGINE BUNDLE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Support for Ansible executable engine and select core modules and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plugins</a:t>
                      </a:r>
                      <a:endParaRPr lang="en-US" sz="1500" b="0" i="0" u="none" strike="noStrike" dirty="0">
                        <a:solidFill>
                          <a:srgbClr val="000000"/>
                        </a:solidFill>
                        <a:latin typeface="Calibri"/>
                      </a:endParaRP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676921">
                <a:tc rowSpan="3"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70C0"/>
                          </a:solidFill>
                          <a:latin typeface="Calibri"/>
                        </a:rPr>
                        <a:t>AND MORE...</a:t>
                      </a:r>
                    </a:p>
                  </a:txBody>
                  <a:tcPr marL="6780" marR="6780" marT="6780" marB="0" anchor="ctr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FULLY-DOCUMENTED REST API &amp; TOWER-CLI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Integrate Ansible Tower into your existing toolset with the fully-documented API and tower-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cli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 API wrapper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46675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MAINTENANCE AND UPGRADES</a:t>
                      </a:r>
                      <a:b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Full access to </a:t>
                      </a:r>
                      <a:r>
                        <a:rPr lang="en-US" sz="1500" b="0" i="0" u="none" strike="noStrike" dirty="0" err="1">
                          <a:solidFill>
                            <a:srgbClr val="000000"/>
                          </a:solidFill>
                          <a:latin typeface="Calibri"/>
                        </a:rPr>
                        <a:t>bugfix</a:t>
                      </a:r>
                      <a:r>
                        <a:rPr lang="en-US" sz="1500" b="0" i="0" u="none" strike="noStrike" dirty="0">
                          <a:solidFill>
                            <a:srgbClr val="000000"/>
                          </a:solidFill>
                          <a:latin typeface="Calibri"/>
                        </a:rPr>
                        <a:t> and upgrade releases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53223">
                <a:tc v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l" fontAlgn="b"/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SCALE-OUT CLUSTERING</a:t>
                      </a:r>
                      <a:b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</a:br>
                      <a:r>
                        <a:rPr lang="en-US" sz="1500" b="0" i="0" u="none" strike="noStrike">
                          <a:solidFill>
                            <a:srgbClr val="000000"/>
                          </a:solidFill>
                          <a:latin typeface="Calibri"/>
                        </a:rPr>
                        <a:t>Set up Ansible Tower for active/active redundancy and job scale-out</a:t>
                      </a:r>
                    </a:p>
                  </a:txBody>
                  <a:tcPr marL="6780" marR="6780" marT="6780" marB="0" anchor="b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>
                          <a:solidFill>
                            <a:srgbClr val="FF0000"/>
                          </a:solidFill>
                          <a:latin typeface="Calibri"/>
                        </a:rPr>
                        <a:t>NO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n-US" sz="1500" b="1" i="0" u="none" strike="noStrike" dirty="0">
                          <a:solidFill>
                            <a:srgbClr val="00B050"/>
                          </a:solidFill>
                          <a:latin typeface="Calibri"/>
                        </a:rPr>
                        <a:t>YES</a:t>
                      </a:r>
                    </a:p>
                  </a:txBody>
                  <a:tcPr marL="6780" marR="6780" marT="6780" marB="0" anchor="ctr">
                    <a:lnL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635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xmlns="" val="11272252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200224" y="1565764"/>
            <a:ext cx="9172575" cy="38671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Rectangle 2"/>
          <p:cNvSpPr/>
          <p:nvPr/>
        </p:nvSpPr>
        <p:spPr>
          <a:xfrm>
            <a:off x="564794" y="416727"/>
            <a:ext cx="2171621" cy="46166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Tower  Pricing</a:t>
            </a:r>
          </a:p>
        </p:txBody>
      </p:sp>
    </p:spTree>
    <p:extLst>
      <p:ext uri="{BB962C8B-B14F-4D97-AF65-F5344CB8AC3E}">
        <p14:creationId xmlns:p14="http://schemas.microsoft.com/office/powerpoint/2010/main" xmlns="" val="4456125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377099" y="290118"/>
            <a:ext cx="2014409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2400" i="1" spc="-95" dirty="0" smtClean="0">
                <a:solidFill>
                  <a:srgbClr val="404040"/>
                </a:solidFill>
                <a:latin typeface="Segoe UI Black" pitchFamily="34" charset="0"/>
                <a:ea typeface="Segoe UI Black" pitchFamily="34" charset="0"/>
                <a:cs typeface="Times New Roman" panose="02020603050405020304" pitchFamily="18" charset="0"/>
              </a:rPr>
              <a:t>Installation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2708" y="1153551"/>
            <a:ext cx="11155680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i="1" dirty="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Note: </a:t>
            </a:r>
          </a:p>
          <a:p>
            <a:endParaRPr lang="en-US" b="1" i="1" dirty="0" smtClean="0">
              <a:solidFill>
                <a:srgbClr val="0070C0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b="1" i="1" dirty="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Ansible Tower must be installed on RHEL 7, </a:t>
            </a:r>
            <a:r>
              <a:rPr lang="en-US" b="1" i="1" dirty="0" err="1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CentOS</a:t>
            </a:r>
            <a:r>
              <a:rPr lang="en-US" b="1" i="1" dirty="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 7, or </a:t>
            </a:r>
            <a:r>
              <a:rPr lang="en-US" b="1" i="1" dirty="0" err="1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Ubuntu</a:t>
            </a:r>
            <a:r>
              <a:rPr lang="en-US" b="1" i="1" dirty="0" smtClean="0">
                <a:solidFill>
                  <a:srgbClr val="0070C0"/>
                </a:solidFill>
                <a:latin typeface="Calibri" pitchFamily="34" charset="0"/>
                <a:cs typeface="Calibri" pitchFamily="34" charset="0"/>
              </a:rPr>
              <a:t> 14.04 LTS or 16.04 LTS, and requires Ansible Core 2.4.X or later.</a:t>
            </a:r>
          </a:p>
          <a:p>
            <a:endParaRPr lang="en-US" b="1" i="1" dirty="0" smtClean="0">
              <a:solidFill>
                <a:srgbClr val="0070C0"/>
              </a:solidFill>
              <a:latin typeface="Calibri" pitchFamily="34" charset="0"/>
              <a:cs typeface="Calibri" pitchFamily="34" charset="0"/>
            </a:endParaRPr>
          </a:p>
          <a:p>
            <a:r>
              <a:rPr lang="en-US" i="1" dirty="0" smtClean="0">
                <a:latin typeface="Calibri" pitchFamily="34" charset="0"/>
                <a:cs typeface="Calibri" pitchFamily="34" charset="0"/>
              </a:rPr>
              <a:t>Before you can run a deployment, you'll need the following installed in your local environment:</a:t>
            </a:r>
          </a:p>
          <a:p>
            <a:pPr lvl="2">
              <a:buFont typeface="Wingdings" pitchFamily="2" charset="2"/>
              <a:buChar char="ü"/>
            </a:pPr>
            <a:r>
              <a:rPr lang="en-US" i="1" dirty="0" smtClean="0">
                <a:latin typeface="Calibri" pitchFamily="34" charset="0"/>
                <a:cs typeface="Calibri" pitchFamily="34" charset="0"/>
              </a:rPr>
              <a:t>Ansible Requires Version 2.4+</a:t>
            </a:r>
          </a:p>
          <a:p>
            <a:pPr lvl="2">
              <a:buFont typeface="Wingdings" pitchFamily="2" charset="2"/>
              <a:buChar char="ü"/>
            </a:pPr>
            <a:r>
              <a:rPr lang="en-US" i="1" dirty="0" smtClean="0">
                <a:latin typeface="Calibri" pitchFamily="34" charset="0"/>
                <a:cs typeface="Calibri" pitchFamily="34" charset="0"/>
              </a:rPr>
              <a:t>Docker</a:t>
            </a:r>
          </a:p>
          <a:p>
            <a:pPr lvl="2">
              <a:buFont typeface="Wingdings" pitchFamily="2" charset="2"/>
              <a:buChar char="ü"/>
            </a:pPr>
            <a:r>
              <a:rPr lang="en-US" i="1" dirty="0" smtClean="0">
                <a:latin typeface="Calibri" pitchFamily="34" charset="0"/>
                <a:cs typeface="Calibri" pitchFamily="34" charset="0"/>
              </a:rPr>
              <a:t>docker-</a:t>
            </a:r>
            <a:r>
              <a:rPr lang="en-US" i="1" dirty="0" err="1" smtClean="0">
                <a:latin typeface="Calibri" pitchFamily="34" charset="0"/>
                <a:cs typeface="Calibri" pitchFamily="34" charset="0"/>
              </a:rPr>
              <a:t>py</a:t>
            </a:r>
            <a:r>
              <a:rPr lang="en-US" i="1" dirty="0" smtClean="0">
                <a:latin typeface="Calibri" pitchFamily="34" charset="0"/>
                <a:cs typeface="Calibri" pitchFamily="34" charset="0"/>
              </a:rPr>
              <a:t> Python module</a:t>
            </a:r>
          </a:p>
          <a:p>
            <a:pPr lvl="2">
              <a:buFont typeface="Wingdings" pitchFamily="2" charset="2"/>
              <a:buChar char="ü"/>
            </a:pPr>
            <a:r>
              <a:rPr lang="en-US" i="1" dirty="0" smtClean="0">
                <a:latin typeface="Calibri" pitchFamily="34" charset="0"/>
                <a:cs typeface="Calibri" pitchFamily="34" charset="0"/>
              </a:rPr>
              <a:t>GNU Make</a:t>
            </a:r>
          </a:p>
          <a:p>
            <a:pPr lvl="2">
              <a:buFont typeface="Wingdings" pitchFamily="2" charset="2"/>
              <a:buChar char="ü"/>
            </a:pPr>
            <a:r>
              <a:rPr lang="en-US" i="1" dirty="0" err="1" smtClean="0">
                <a:latin typeface="Calibri" pitchFamily="34" charset="0"/>
                <a:cs typeface="Calibri" pitchFamily="34" charset="0"/>
              </a:rPr>
              <a:t>Git</a:t>
            </a:r>
            <a:r>
              <a:rPr lang="en-US" i="1" dirty="0" smtClean="0">
                <a:latin typeface="Calibri" pitchFamily="34" charset="0"/>
                <a:cs typeface="Calibri" pitchFamily="34" charset="0"/>
              </a:rPr>
              <a:t> Requires Version 1.8.4+</a:t>
            </a:r>
          </a:p>
          <a:p>
            <a:pPr lvl="2"/>
            <a:endParaRPr lang="en-US" i="1" dirty="0" smtClean="0">
              <a:latin typeface="Calibri" pitchFamily="34" charset="0"/>
              <a:cs typeface="Calibri" pitchFamily="34" charset="0"/>
            </a:endParaRPr>
          </a:p>
          <a:p>
            <a:r>
              <a:rPr lang="en-US" i="1" dirty="0" smtClean="0">
                <a:latin typeface="Calibri" pitchFamily="34" charset="0"/>
                <a:cs typeface="Calibri" pitchFamily="34" charset="0"/>
              </a:rPr>
              <a:t>System Requirements</a:t>
            </a:r>
          </a:p>
          <a:p>
            <a:r>
              <a:rPr lang="en-US" i="1" dirty="0" smtClean="0">
                <a:latin typeface="Calibri" pitchFamily="34" charset="0"/>
                <a:cs typeface="Calibri" pitchFamily="34" charset="0"/>
              </a:rPr>
              <a:t>The system that runs the AWX service will need to satisfy the following requirements</a:t>
            </a:r>
          </a:p>
          <a:p>
            <a:pPr lvl="2">
              <a:buFont typeface="Wingdings" pitchFamily="2" charset="2"/>
              <a:buChar char="ü"/>
            </a:pPr>
            <a:r>
              <a:rPr lang="en-US" i="1" dirty="0" smtClean="0">
                <a:latin typeface="Calibri" pitchFamily="34" charset="0"/>
                <a:cs typeface="Calibri" pitchFamily="34" charset="0"/>
              </a:rPr>
              <a:t>At </a:t>
            </a:r>
            <a:r>
              <a:rPr lang="en-US" i="1" dirty="0" err="1" smtClean="0">
                <a:latin typeface="Calibri" pitchFamily="34" charset="0"/>
                <a:cs typeface="Calibri" pitchFamily="34" charset="0"/>
              </a:rPr>
              <a:t>leasts</a:t>
            </a:r>
            <a:r>
              <a:rPr lang="en-US" i="1" dirty="0" smtClean="0">
                <a:latin typeface="Calibri" pitchFamily="34" charset="0"/>
                <a:cs typeface="Calibri" pitchFamily="34" charset="0"/>
              </a:rPr>
              <a:t> 4GB of memory</a:t>
            </a:r>
          </a:p>
          <a:p>
            <a:pPr lvl="2">
              <a:buFont typeface="Wingdings" pitchFamily="2" charset="2"/>
              <a:buChar char="ü"/>
            </a:pPr>
            <a:r>
              <a:rPr lang="en-US" i="1" dirty="0" smtClean="0">
                <a:latin typeface="Calibri" pitchFamily="34" charset="0"/>
                <a:cs typeface="Calibri" pitchFamily="34" charset="0"/>
              </a:rPr>
              <a:t>At least 2 </a:t>
            </a:r>
            <a:r>
              <a:rPr lang="en-US" i="1" dirty="0" err="1" smtClean="0">
                <a:latin typeface="Calibri" pitchFamily="34" charset="0"/>
                <a:cs typeface="Calibri" pitchFamily="34" charset="0"/>
              </a:rPr>
              <a:t>cpu</a:t>
            </a:r>
            <a:r>
              <a:rPr lang="en-US" i="1" dirty="0" smtClean="0">
                <a:latin typeface="Calibri" pitchFamily="34" charset="0"/>
                <a:cs typeface="Calibri" pitchFamily="34" charset="0"/>
              </a:rPr>
              <a:t> cores</a:t>
            </a:r>
          </a:p>
          <a:p>
            <a:pPr lvl="2">
              <a:buFont typeface="Wingdings" pitchFamily="2" charset="2"/>
              <a:buChar char="ü"/>
            </a:pPr>
            <a:r>
              <a:rPr lang="en-US" i="1" dirty="0" smtClean="0">
                <a:latin typeface="Calibri" pitchFamily="34" charset="0"/>
                <a:cs typeface="Calibri" pitchFamily="34" charset="0"/>
              </a:rPr>
              <a:t>At least 20GB of space</a:t>
            </a:r>
          </a:p>
          <a:p>
            <a:pPr lvl="2">
              <a:buFont typeface="Wingdings" pitchFamily="2" charset="2"/>
              <a:buChar char="ü"/>
            </a:pPr>
            <a:r>
              <a:rPr lang="en-US" i="1" dirty="0" smtClean="0">
                <a:latin typeface="Calibri" pitchFamily="34" charset="0"/>
                <a:cs typeface="Calibri" pitchFamily="34" charset="0"/>
              </a:rPr>
              <a:t>Running Docker, </a:t>
            </a:r>
            <a:r>
              <a:rPr lang="en-US" i="1" dirty="0" err="1" smtClean="0">
                <a:latin typeface="Calibri" pitchFamily="34" charset="0"/>
                <a:cs typeface="Calibri" pitchFamily="34" charset="0"/>
              </a:rPr>
              <a:t>Openshift</a:t>
            </a:r>
            <a:r>
              <a:rPr lang="en-US" i="1" dirty="0" smtClean="0">
                <a:latin typeface="Calibri" pitchFamily="34" charset="0"/>
                <a:cs typeface="Calibri" pitchFamily="34" charset="0"/>
              </a:rPr>
              <a:t>, or </a:t>
            </a:r>
            <a:r>
              <a:rPr lang="en-US" i="1" dirty="0" err="1" smtClean="0">
                <a:latin typeface="Calibri" pitchFamily="34" charset="0"/>
                <a:cs typeface="Calibri" pitchFamily="34" charset="0"/>
              </a:rPr>
              <a:t>Kubernetes</a:t>
            </a:r>
            <a:endParaRPr lang="en-US" dirty="0" smtClean="0">
              <a:latin typeface="Calibri" pitchFamily="34" charset="0"/>
              <a:cs typeface="Calibri" pitchFamily="34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xmlns="" val="27814643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Wood Type">
  <a:themeElements>
    <a:clrScheme name="Paper">
      <a:dk1>
        <a:sysClr val="windowText" lastClr="000000"/>
      </a:dk1>
      <a:lt1>
        <a:sysClr val="window" lastClr="FFFFFF"/>
      </a:lt1>
      <a:dk2>
        <a:srgbClr val="444D26"/>
      </a:dk2>
      <a:lt2>
        <a:srgbClr val="FEFAC9"/>
      </a:lt2>
      <a:accent1>
        <a:srgbClr val="A5B592"/>
      </a:accent1>
      <a:accent2>
        <a:srgbClr val="F3A447"/>
      </a:accent2>
      <a:accent3>
        <a:srgbClr val="E7BC29"/>
      </a:accent3>
      <a:accent4>
        <a:srgbClr val="D092A7"/>
      </a:accent4>
      <a:accent5>
        <a:srgbClr val="9C85C0"/>
      </a:accent5>
      <a:accent6>
        <a:srgbClr val="809EC2"/>
      </a:accent6>
      <a:hlink>
        <a:srgbClr val="8E58B6"/>
      </a:hlink>
      <a:folHlink>
        <a:srgbClr val="7F6F6F"/>
      </a:folHlink>
    </a:clrScheme>
    <a:fontScheme name="Wood Type">
      <a:majorFont>
        <a:latin typeface="Century Gothic"/>
        <a:ea typeface=""/>
        <a:cs typeface=""/>
        <a:font script="Jpan" typeface="HGｺﾞｼｯｸM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</a:majorFont>
      <a:minorFont>
        <a:latin typeface="Bookman Old Style"/>
        <a:ea typeface=""/>
        <a:cs typeface=""/>
        <a:font script="Grek" typeface="Cambria"/>
        <a:font script="Cyrl" typeface="Cambria"/>
        <a:font script="Jpan" typeface="HG明朝E"/>
        <a:font script="Hang" typeface="돋움"/>
        <a:font script="Hans" typeface="宋体"/>
        <a:font script="Hant" typeface="標楷體"/>
        <a:font script="Arab" typeface="Times New Roman"/>
        <a:font script="Hebr" typeface="Times New Roman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Wood Type">
      <a:fillStyleLst>
        <a:solidFill>
          <a:schemeClr val="phClr"/>
        </a:solidFill>
        <a:blipFill rotWithShape="1">
          <a:blip xmlns:r="http://schemas.openxmlformats.org/officeDocument/2006/relationships" r:embed="rId1">
            <a:duotone>
              <a:schemeClr val="phClr">
                <a:tint val="70000"/>
                <a:shade val="63000"/>
              </a:schemeClr>
              <a:schemeClr val="phClr">
                <a:tint val="10000"/>
                <a:satMod val="150000"/>
              </a:schemeClr>
            </a:duotone>
          </a:blip>
          <a:tile tx="0" ty="0" sx="60000" sy="59000" flip="none" algn="tl"/>
        </a:blipFill>
        <a:blipFill rotWithShape="1">
          <a:blip xmlns:r="http://schemas.openxmlformats.org/officeDocument/2006/relationships" r:embed="rId1">
            <a:duotone>
              <a:schemeClr val="phClr">
                <a:shade val="36000"/>
                <a:satMod val="120000"/>
              </a:schemeClr>
              <a:schemeClr val="phClr">
                <a:tint val="40000"/>
              </a:schemeClr>
            </a:duotone>
          </a:blip>
          <a:tile tx="0" ty="0" sx="60000" sy="59000" flip="none" algn="tl"/>
        </a:blip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softEdge rad="12700"/>
          </a:effectLst>
        </a:effectStyle>
        <a:effectStyle>
          <a:effectLst>
            <a:outerShdw blurRad="50800" dist="19050" dir="5400000" algn="tl" rotWithShape="0">
              <a:srgbClr val="000000">
                <a:alpha val="60000"/>
              </a:srgbClr>
            </a:outerShdw>
            <a:softEdge rad="12700"/>
          </a:effectLst>
        </a:effectStyle>
      </a:effectStyleLst>
      <a:bgFillStyleLst>
        <a:solidFill>
          <a:schemeClr val="phClr"/>
        </a:solidFill>
        <a:solidFill>
          <a:schemeClr val="phClr">
            <a:shade val="97000"/>
            <a:satMod val="150000"/>
          </a:schemeClr>
        </a:solidFill>
        <a:blipFill rotWithShape="1">
          <a:blip xmlns:r="http://schemas.openxmlformats.org/officeDocument/2006/relationships" r:embed="rId1">
            <a:duotone>
              <a:schemeClr val="phClr">
                <a:tint val="75000"/>
                <a:shade val="58000"/>
                <a:satMod val="120000"/>
              </a:schemeClr>
              <a:schemeClr val="phClr">
                <a:tint val="50000"/>
                <a:shade val="96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xmlns="" name="Wood Type" id="{7ACABC62-BF99-48CF-A9DC-4DB89C7B13DC}" vid="{8E89CD47-BF55-4DDE-B823-2283AA7E7695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TM03090434[[fn=Wood Type]]</Template>
  <TotalTime>1940</TotalTime>
  <Words>1177</Words>
  <Application>Microsoft Office PowerPoint</Application>
  <PresentationFormat>Custom</PresentationFormat>
  <Paragraphs>260</Paragraphs>
  <Slides>19</Slides>
  <Notes>0</Notes>
  <HiddenSlides>0</HiddenSlides>
  <MMClips>0</MMClips>
  <ScaleCrop>false</ScaleCrop>
  <HeadingPairs>
    <vt:vector size="6" baseType="variant"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1" baseType="lpstr">
      <vt:lpstr>Wood Type</vt:lpstr>
      <vt:lpstr>Adobe Acrobat Document</vt:lpstr>
      <vt:lpstr>Ansible Tower</vt:lpstr>
      <vt:lpstr>Slide 2</vt:lpstr>
      <vt:lpstr>Slide 3</vt:lpstr>
      <vt:lpstr>Slide 4</vt:lpstr>
      <vt:lpstr>Slide 5</vt:lpstr>
      <vt:lpstr>Slide 6</vt:lpstr>
      <vt:lpstr>Slide 7</vt:lpstr>
      <vt:lpstr>Slide 8</vt:lpstr>
      <vt:lpstr>Slide 9</vt:lpstr>
      <vt:lpstr>Slide 10</vt:lpstr>
      <vt:lpstr>Slide 11</vt:lpstr>
      <vt:lpstr>Slide 12</vt:lpstr>
      <vt:lpstr>Slide 13</vt:lpstr>
      <vt:lpstr>Slide 14</vt:lpstr>
      <vt:lpstr>Slide 15</vt:lpstr>
      <vt:lpstr>Slide 16</vt:lpstr>
      <vt:lpstr>Slide 17</vt:lpstr>
      <vt:lpstr>Slide 18</vt:lpstr>
      <vt:lpstr>Slide 19</vt:lpstr>
    </vt:vector>
  </TitlesOfParts>
  <Company>Automatic Data Processing, LLP.</Company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Theegala, Nareshwar Reddy (ES)</dc:creator>
  <cp:lastModifiedBy>Nareshwar</cp:lastModifiedBy>
  <cp:revision>165</cp:revision>
  <dcterms:created xsi:type="dcterms:W3CDTF">2018-02-04T04:18:34Z</dcterms:created>
  <dcterms:modified xsi:type="dcterms:W3CDTF">2018-12-02T10:06:03Z</dcterms:modified>
</cp:coreProperties>
</file>

<file path=docProps/thumbnail.jpeg>
</file>